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CC6BB0-3876-4992-BF52-8E2E72B17B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29537C8-ACFE-4568-AD29-0C6A625E18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96FBAD4-775A-40F6-AD8D-8D18D3CF7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8D263-9A4B-45D3-B34C-26D9BA7C37A7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C617F9C-8713-49EF-87AD-0B2143AF0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7EF35F9-1770-4BF0-90F0-1C3F66DEA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0F6E1-2AD9-49BC-9FF9-2687446A84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003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DC1C32-C148-4FE9-BB89-8115D732D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CF089E-74BF-42C2-B694-B585FFE781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1A88048-B629-41F4-88B4-77F42FFA7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8D263-9A4B-45D3-B34C-26D9BA7C37A7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AFECEE-6FBF-4B48-A527-4C7EE69F0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7EBFE2-EB10-40C2-80B4-6EEC2C6D1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0F6E1-2AD9-49BC-9FF9-2687446A84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4291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C48A3A-039A-4AC8-BE88-0D008307C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3436466-B311-494B-B3EE-3D5CF42CBD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6CD90C9-4F4B-4EA3-AF72-031CEE3A4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8D263-9A4B-45D3-B34C-26D9BA7C37A7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EA335F-4418-4A57-8663-427512B8B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92A7770-E6AE-4804-8750-EF22DBA68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0F6E1-2AD9-49BC-9FF9-2687446A84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89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BCAD31-ABDE-4453-94E0-09738EE1B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30C996-175B-46F0-AC94-D8DB96A855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BA58008-C596-4E43-8049-EC1B1ACD8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1BA02E5-D4F6-4F8C-8BD2-118015944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8D263-9A4B-45D3-B34C-26D9BA7C37A7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B254DEE-D66A-4546-B758-F53B9BBDA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E6BA95F-16AC-46FA-AE63-35373BE6E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0F6E1-2AD9-49BC-9FF9-2687446A84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0513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C1A8F0-76DF-4F49-9FA3-DBFF7C355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22AA9DC-D5C8-42CC-BA35-3889009949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4D827F8-47F9-40F3-A475-94D631C2CC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454C0F2-0F30-4B63-A743-BA79C0F830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54C6872-BD9F-4864-AC89-964353FCD3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0F7A793-54E4-48ED-915D-5F8B56394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8D263-9A4B-45D3-B34C-26D9BA7C37A7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52B51A5-EF5A-480A-84EE-5017289D0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1CF1CBB-D0F2-4264-85FE-E5643581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0F6E1-2AD9-49BC-9FF9-2687446A84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083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ACC35A-7449-44BF-8541-E62E860F2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9ED59BF-1E78-406E-B3F6-311115070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8D263-9A4B-45D3-B34C-26D9BA7C37A7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3B4F158-8C04-4CB1-9811-7F11A6180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15D9665-45E8-47CC-868D-B04E27286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0F6E1-2AD9-49BC-9FF9-2687446A84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4366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45497D7-0E89-4444-81EC-556C400F2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8D263-9A4B-45D3-B34C-26D9BA7C37A7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BA7EAA1-22C3-4161-AEB1-B8311DEC9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79704A2-816E-4D0A-8EB3-584F188EB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0F6E1-2AD9-49BC-9FF9-2687446A84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165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6C5840-87D1-4160-83F2-2AC7ECD25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CEB912-C04A-4E42-A882-A290F1337E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652DE91-D8F6-4CD7-955A-696D78D940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D30D47B-1D16-4A24-AC9A-16235D3B9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8D263-9A4B-45D3-B34C-26D9BA7C37A7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994A34A-EC9B-4AC4-9ED9-5A4EB727A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4187D2D-7D2B-433F-9D8D-98487195E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0F6E1-2AD9-49BC-9FF9-2687446A84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5800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C4E519-E916-4B16-BADB-E89476B22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9964046-4727-4CB8-BC8A-E1BAB769CD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92D3F72-8FAA-4F1C-9540-B48DBCADDA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0CB3B82-2636-4FD1-B3A5-7D87C4227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8D263-9A4B-45D3-B34C-26D9BA7C37A7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B564E26-F588-4010-A1AA-73295E733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5F58A77-70FC-4308-A206-6C38AB4C7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0F6E1-2AD9-49BC-9FF9-2687446A84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7429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DBAF2F-2A8A-49D8-9F41-A3FB9ABBB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D7C25CD-245D-4363-850F-F2826B0029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D3C6A6-736C-4979-BB02-98AC04E5F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8D263-9A4B-45D3-B34C-26D9BA7C37A7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DFB901-7980-4E52-91EA-DAA9E89C9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81308E3-0959-4163-9A79-3139F87A2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0F6E1-2AD9-49BC-9FF9-2687446A84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816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34FB658-13AE-4B83-BA5D-7CF8E465EF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BA21FB4-94C8-4E12-93B2-3756A88A32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00749B-998F-4375-A7D2-36C212744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8D263-9A4B-45D3-B34C-26D9BA7C37A7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2690823-50B5-4167-8C15-9F7F9A6E3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F3DD2A4-E377-43A6-9073-AF3FD2A9B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0F6E1-2AD9-49BC-9FF9-2687446A84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4391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F2E499-73D0-49E3-BD60-6F440E51A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D08A650-7988-4F0D-84AE-5FE8F4B2F1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45F263D-5941-4D02-A608-195FB3386D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8D263-9A4B-45D3-B34C-26D9BA7C37A7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94E1D6-7F50-45F9-90B8-A829F075A8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BD96612-BBD5-493E-A431-A906BB4219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50F6E1-2AD9-49BC-9FF9-2687446A84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650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9.png"/><Relationship Id="rId18" Type="http://schemas.openxmlformats.org/officeDocument/2006/relationships/image" Target="../media/image13.jpeg"/><Relationship Id="rId3" Type="http://schemas.openxmlformats.org/officeDocument/2006/relationships/image" Target="../media/image2.png"/><Relationship Id="rId21" Type="http://schemas.openxmlformats.org/officeDocument/2006/relationships/image" Target="../media/image16.png"/><Relationship Id="rId7" Type="http://schemas.microsoft.com/office/2007/relationships/hdphoto" Target="../media/hdphoto1.wdp"/><Relationship Id="rId12" Type="http://schemas.microsoft.com/office/2007/relationships/hdphoto" Target="../media/hdphoto3.wdp"/><Relationship Id="rId17" Type="http://schemas.openxmlformats.org/officeDocument/2006/relationships/image" Target="../media/image12.jpeg"/><Relationship Id="rId2" Type="http://schemas.openxmlformats.org/officeDocument/2006/relationships/image" Target="../media/image1.png"/><Relationship Id="rId16" Type="http://schemas.microsoft.com/office/2007/relationships/hdphoto" Target="../media/hdphoto4.wdp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11.png"/><Relationship Id="rId10" Type="http://schemas.openxmlformats.org/officeDocument/2006/relationships/image" Target="../media/image7.png"/><Relationship Id="rId19" Type="http://schemas.openxmlformats.org/officeDocument/2006/relationships/image" Target="../media/image14.png"/><Relationship Id="rId4" Type="http://schemas.openxmlformats.org/officeDocument/2006/relationships/image" Target="../media/image3.png"/><Relationship Id="rId9" Type="http://schemas.microsoft.com/office/2007/relationships/hdphoto" Target="../media/hdphoto2.wdp"/><Relationship Id="rId14" Type="http://schemas.openxmlformats.org/officeDocument/2006/relationships/image" Target="../media/image10.png"/><Relationship Id="rId22" Type="http://schemas.openxmlformats.org/officeDocument/2006/relationships/image" Target="../media/image1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9A8811B-C34D-4FFE-85CE-4D8592D3A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-423514" y="2894056"/>
            <a:ext cx="1543450" cy="1244313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0A222FE6-2D56-478A-98E4-27C6D40B55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6898" y="2941088"/>
            <a:ext cx="1163060" cy="726679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629905D-D001-42B3-A4E4-4307C136C5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97809" y="2626826"/>
            <a:ext cx="1038950" cy="93505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80DCBA8-675F-4554-86FC-3375EDF387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7130" y="2718364"/>
            <a:ext cx="1042988" cy="899080"/>
          </a:xfrm>
          <a:prstGeom prst="rect">
            <a:avLst/>
          </a:prstGeom>
        </p:spPr>
      </p:pic>
      <p:sp>
        <p:nvSpPr>
          <p:cNvPr id="86" name="Прямоугольник: скругленные углы 85">
            <a:extLst>
              <a:ext uri="{FF2B5EF4-FFF2-40B4-BE49-F238E27FC236}">
                <a16:creationId xmlns:a16="http://schemas.microsoft.com/office/drawing/2014/main" id="{92B2C3BD-F5B5-4563-A4EB-043487CAE5C6}"/>
              </a:ext>
            </a:extLst>
          </p:cNvPr>
          <p:cNvSpPr/>
          <p:nvPr/>
        </p:nvSpPr>
        <p:spPr>
          <a:xfrm>
            <a:off x="10918987" y="2029640"/>
            <a:ext cx="1188042" cy="339140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79" name="Прямоугольник: скругленные углы 78">
            <a:extLst>
              <a:ext uri="{FF2B5EF4-FFF2-40B4-BE49-F238E27FC236}">
                <a16:creationId xmlns:a16="http://schemas.microsoft.com/office/drawing/2014/main" id="{840C0FD1-382C-47AF-97FA-405985995C48}"/>
              </a:ext>
            </a:extLst>
          </p:cNvPr>
          <p:cNvSpPr/>
          <p:nvPr/>
        </p:nvSpPr>
        <p:spPr>
          <a:xfrm>
            <a:off x="9596086" y="2152917"/>
            <a:ext cx="1188042" cy="339140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18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62" t="151" r="62" b="77243"/>
          <a:stretch/>
        </p:blipFill>
        <p:spPr>
          <a:xfrm>
            <a:off x="0" y="5984387"/>
            <a:ext cx="12192000" cy="849045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-24938" y="5587482"/>
            <a:ext cx="12192000" cy="1274164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D59CAB1F-CC5F-4A26-B727-5693D70DAC81}"/>
              </a:ext>
            </a:extLst>
          </p:cNvPr>
          <p:cNvSpPr/>
          <p:nvPr/>
        </p:nvSpPr>
        <p:spPr>
          <a:xfrm>
            <a:off x="184500" y="592847"/>
            <a:ext cx="6971251" cy="523744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0BD728F7-BFF5-473A-954F-22797BA24B0D}"/>
              </a:ext>
            </a:extLst>
          </p:cNvPr>
          <p:cNvSpPr/>
          <p:nvPr/>
        </p:nvSpPr>
        <p:spPr>
          <a:xfrm>
            <a:off x="211562" y="674452"/>
            <a:ext cx="1179501" cy="277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1973FF-5388-4068-9E60-B6F35CAC34AE}"/>
              </a:ext>
            </a:extLst>
          </p:cNvPr>
          <p:cNvSpPr txBox="1"/>
          <p:nvPr/>
        </p:nvSpPr>
        <p:spPr>
          <a:xfrm>
            <a:off x="433924" y="-107395"/>
            <a:ext cx="599875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-52"/>
              </a:rPr>
              <a:t>КАРЬЕРНАЯ КАРТА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6EF1CA-49FC-4DCF-987A-EF5202D34773}"/>
              </a:ext>
            </a:extLst>
          </p:cNvPr>
          <p:cNvSpPr txBox="1"/>
          <p:nvPr/>
        </p:nvSpPr>
        <p:spPr>
          <a:xfrm>
            <a:off x="175532" y="625365"/>
            <a:ext cx="1288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DA7849"/>
                </a:solidFill>
                <a:latin typeface="Montserrat" panose="00000500000000000000" pitchFamily="2" charset="-52"/>
              </a:rPr>
              <a:t>18.02.07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DBAE3E-DCE3-4A31-99E0-66B464C3DE41}"/>
              </a:ext>
            </a:extLst>
          </p:cNvPr>
          <p:cNvSpPr txBox="1"/>
          <p:nvPr/>
        </p:nvSpPr>
        <p:spPr>
          <a:xfrm>
            <a:off x="1418125" y="595736"/>
            <a:ext cx="575008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ТЕХНОЛОГИЯ ПРОИЗВОДСТВА И ПЕРЕРАБОТКИ ПЛАСТИЧЕСКИХ МАСС И ЭЛАСТОМЕРОВ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C1D765-B1AD-4304-A9C2-A5F641B2CE1C}"/>
              </a:ext>
            </a:extLst>
          </p:cNvPr>
          <p:cNvSpPr txBox="1"/>
          <p:nvPr/>
        </p:nvSpPr>
        <p:spPr>
          <a:xfrm>
            <a:off x="184500" y="1222035"/>
            <a:ext cx="213735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ЧЕМУ НАУЧИМ: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085472-3BD2-4117-B920-762E41D03737}"/>
              </a:ext>
            </a:extLst>
          </p:cNvPr>
          <p:cNvSpPr txBox="1"/>
          <p:nvPr/>
        </p:nvSpPr>
        <p:spPr>
          <a:xfrm>
            <a:off x="459" y="1568629"/>
            <a:ext cx="59366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DA7849"/>
              </a:buClr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-52"/>
              </a:rPr>
              <a:t>Подготавливать сырье, реагенты и материалы к работе, контролировать качество исходного сырья и готовой продукции;</a:t>
            </a:r>
          </a:p>
          <a:p>
            <a:pPr marL="285750" indent="-285750">
              <a:buClr>
                <a:srgbClr val="DA7849"/>
              </a:buClr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-52"/>
              </a:rPr>
              <a:t>Работать с технологическими процессами высокомолекулярных и высокоэффективных соединений.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3F54ACDE-3794-4DF0-886D-ECE8673298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6800" r="92650">
                        <a14:foregroundMark x1="7600" y1="61550" x2="8700" y2="59050"/>
                        <a14:foregroundMark x1="7900" y1="62000" x2="9500" y2="59650"/>
                        <a14:foregroundMark x1="6850" y1="63750" x2="8850" y2="63100"/>
                        <a14:foregroundMark x1="92650" y1="42300" x2="89700" y2="48850"/>
                        <a14:foregroundMark x1="85750" y1="61700" x2="84650" y2="63900"/>
                        <a14:foregroundMark x1="33900" y1="28200" x2="33900" y2="28200"/>
                        <a14:foregroundMark x1="34700" y1="27550" x2="34700" y2="275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37" t="22487" r="3589" b="23622"/>
          <a:stretch/>
        </p:blipFill>
        <p:spPr bwMode="auto">
          <a:xfrm rot="20455662">
            <a:off x="6826466" y="1127345"/>
            <a:ext cx="1526101" cy="885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B87C33F-8D73-463A-9E67-A08461726E5A}"/>
              </a:ext>
            </a:extLst>
          </p:cNvPr>
          <p:cNvSpPr txBox="1"/>
          <p:nvPr/>
        </p:nvSpPr>
        <p:spPr>
          <a:xfrm>
            <a:off x="3693460" y="1091598"/>
            <a:ext cx="3619852" cy="469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</a:pPr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Средняя заработная плата по </a:t>
            </a:r>
          </a:p>
          <a:p>
            <a:pPr>
              <a:lnSpc>
                <a:spcPct val="105000"/>
              </a:lnSpc>
            </a:pPr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республике Татарстан от </a:t>
            </a:r>
            <a:r>
              <a:rPr lang="ru-RU" sz="1200" b="0" i="0" dirty="0">
                <a:solidFill>
                  <a:srgbClr val="DA7849"/>
                </a:solidFill>
                <a:effectLst/>
                <a:latin typeface="Montserrat" panose="00000500000000000000" pitchFamily="2" charset="-52"/>
              </a:rPr>
              <a:t>75 991 руб.</a:t>
            </a:r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 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5644E93A-3D09-486B-8C0C-F2DF33F9E4B8}"/>
              </a:ext>
            </a:extLst>
          </p:cNvPr>
          <p:cNvCxnSpPr>
            <a:cxnSpLocks/>
          </p:cNvCxnSpPr>
          <p:nvPr/>
        </p:nvCxnSpPr>
        <p:spPr>
          <a:xfrm flipV="1">
            <a:off x="6678272" y="1305177"/>
            <a:ext cx="234985" cy="4381"/>
          </a:xfrm>
          <a:prstGeom prst="line">
            <a:avLst/>
          </a:prstGeom>
          <a:ln w="12700">
            <a:solidFill>
              <a:srgbClr val="DA7849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EAD4F5FC-030C-4391-ACA2-85BCB22DEB6E}"/>
              </a:ext>
            </a:extLst>
          </p:cNvPr>
          <p:cNvCxnSpPr>
            <a:cxnSpLocks/>
          </p:cNvCxnSpPr>
          <p:nvPr/>
        </p:nvCxnSpPr>
        <p:spPr>
          <a:xfrm>
            <a:off x="6911604" y="1303287"/>
            <a:ext cx="513208" cy="285714"/>
          </a:xfrm>
          <a:prstGeom prst="line">
            <a:avLst/>
          </a:prstGeom>
          <a:ln w="12700">
            <a:solidFill>
              <a:srgbClr val="DA7849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AutoShape 2" descr="новая линейка НК.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13" name="Прямоугольник: скругленные углы 112">
            <a:extLst>
              <a:ext uri="{FF2B5EF4-FFF2-40B4-BE49-F238E27FC236}">
                <a16:creationId xmlns:a16="http://schemas.microsoft.com/office/drawing/2014/main" id="{03D5E4C8-F872-45A8-A61E-CDA8BB874A0E}"/>
              </a:ext>
            </a:extLst>
          </p:cNvPr>
          <p:cNvSpPr/>
          <p:nvPr/>
        </p:nvSpPr>
        <p:spPr>
          <a:xfrm>
            <a:off x="46329" y="2442339"/>
            <a:ext cx="1046451" cy="30777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CF9CCFD1-7FD3-4772-8785-091EE73E2905}"/>
              </a:ext>
            </a:extLst>
          </p:cNvPr>
          <p:cNvSpPr txBox="1"/>
          <p:nvPr/>
        </p:nvSpPr>
        <p:spPr>
          <a:xfrm>
            <a:off x="99607" y="2443075"/>
            <a:ext cx="93490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СТУДЕНТ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1446D326-4FDE-4C0B-AE3F-2FE4A24707AE}"/>
              </a:ext>
            </a:extLst>
          </p:cNvPr>
          <p:cNvSpPr txBox="1"/>
          <p:nvPr/>
        </p:nvSpPr>
        <p:spPr>
          <a:xfrm>
            <a:off x="501284" y="2740029"/>
            <a:ext cx="7537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15-19лет</a:t>
            </a:r>
          </a:p>
        </p:txBody>
      </p:sp>
      <p:sp>
        <p:nvSpPr>
          <p:cNvPr id="123" name="Прямоугольник: скругленные углы 122">
            <a:extLst>
              <a:ext uri="{FF2B5EF4-FFF2-40B4-BE49-F238E27FC236}">
                <a16:creationId xmlns:a16="http://schemas.microsoft.com/office/drawing/2014/main" id="{3134E228-AE11-480E-B9A2-D98C9BBCCD89}"/>
              </a:ext>
            </a:extLst>
          </p:cNvPr>
          <p:cNvSpPr/>
          <p:nvPr/>
        </p:nvSpPr>
        <p:spPr>
          <a:xfrm>
            <a:off x="48549" y="3785879"/>
            <a:ext cx="1188042" cy="662539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24" name="Прямоугольник: скругленные углы 123">
            <a:extLst>
              <a:ext uri="{FF2B5EF4-FFF2-40B4-BE49-F238E27FC236}">
                <a16:creationId xmlns:a16="http://schemas.microsoft.com/office/drawing/2014/main" id="{AC258B3A-D83A-4E29-AED7-A4FFA478C70D}"/>
              </a:ext>
            </a:extLst>
          </p:cNvPr>
          <p:cNvSpPr/>
          <p:nvPr/>
        </p:nvSpPr>
        <p:spPr>
          <a:xfrm>
            <a:off x="1224047" y="2470862"/>
            <a:ext cx="1188042" cy="453084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26B6B667-AA71-4625-9C42-85F3C650269C}"/>
              </a:ext>
            </a:extLst>
          </p:cNvPr>
          <p:cNvSpPr txBox="1"/>
          <p:nvPr/>
        </p:nvSpPr>
        <p:spPr>
          <a:xfrm>
            <a:off x="1220030" y="2478400"/>
            <a:ext cx="11734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ЛАБОРАНТ </a:t>
            </a:r>
          </a:p>
          <a:p>
            <a:pPr algn="ctr"/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3 РАЗРЯДА </a:t>
            </a:r>
          </a:p>
        </p:txBody>
      </p:sp>
      <p:sp>
        <p:nvSpPr>
          <p:cNvPr id="127" name="Прямоугольник: скругленные углы 126">
            <a:extLst>
              <a:ext uri="{FF2B5EF4-FFF2-40B4-BE49-F238E27FC236}">
                <a16:creationId xmlns:a16="http://schemas.microsoft.com/office/drawing/2014/main" id="{272D408E-A75A-4DBF-84B5-76D96C16371D}"/>
              </a:ext>
            </a:extLst>
          </p:cNvPr>
          <p:cNvSpPr/>
          <p:nvPr/>
        </p:nvSpPr>
        <p:spPr>
          <a:xfrm>
            <a:off x="1287911" y="3844251"/>
            <a:ext cx="1336210" cy="1560793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28" name="Прямоугольник: скругленные углы 127">
            <a:extLst>
              <a:ext uri="{FF2B5EF4-FFF2-40B4-BE49-F238E27FC236}">
                <a16:creationId xmlns:a16="http://schemas.microsoft.com/office/drawing/2014/main" id="{BEBBC4BE-16F6-44E4-BEDC-8FE4B336866D}"/>
              </a:ext>
            </a:extLst>
          </p:cNvPr>
          <p:cNvSpPr/>
          <p:nvPr/>
        </p:nvSpPr>
        <p:spPr>
          <a:xfrm>
            <a:off x="2678019" y="2440400"/>
            <a:ext cx="1188042" cy="520144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77AED790-143E-4B24-8010-86E106B85133}"/>
              </a:ext>
            </a:extLst>
          </p:cNvPr>
          <p:cNvSpPr txBox="1"/>
          <p:nvPr/>
        </p:nvSpPr>
        <p:spPr>
          <a:xfrm>
            <a:off x="2670925" y="2375767"/>
            <a:ext cx="12753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ЛАБОРАНТ </a:t>
            </a:r>
          </a:p>
          <a:p>
            <a:pPr algn="ctr"/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4 РАЗРЯДА – </a:t>
            </a:r>
          </a:p>
          <a:p>
            <a:pPr algn="ctr"/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6 РАЗРЯДА</a:t>
            </a:r>
            <a:endParaRPr lang="ru-RU" sz="1600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4568F2E9-981D-4CCC-8097-353ED77D80C6}"/>
              </a:ext>
            </a:extLst>
          </p:cNvPr>
          <p:cNvSpPr txBox="1"/>
          <p:nvPr/>
        </p:nvSpPr>
        <p:spPr>
          <a:xfrm>
            <a:off x="3008430" y="3057046"/>
            <a:ext cx="80502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22-25лет</a:t>
            </a:r>
          </a:p>
        </p:txBody>
      </p:sp>
      <p:sp>
        <p:nvSpPr>
          <p:cNvPr id="131" name="Прямоугольник: скругленные углы 130">
            <a:extLst>
              <a:ext uri="{FF2B5EF4-FFF2-40B4-BE49-F238E27FC236}">
                <a16:creationId xmlns:a16="http://schemas.microsoft.com/office/drawing/2014/main" id="{8F8BEE74-E6E4-4FC4-8291-7EE4A1D670CF}"/>
              </a:ext>
            </a:extLst>
          </p:cNvPr>
          <p:cNvSpPr/>
          <p:nvPr/>
        </p:nvSpPr>
        <p:spPr>
          <a:xfrm>
            <a:off x="2743188" y="4086985"/>
            <a:ext cx="1196582" cy="1190183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132" name="Прямоугольник: скругленные углы 131">
            <a:extLst>
              <a:ext uri="{FF2B5EF4-FFF2-40B4-BE49-F238E27FC236}">
                <a16:creationId xmlns:a16="http://schemas.microsoft.com/office/drawing/2014/main" id="{377796F4-692E-4E0C-813E-74B92592763E}"/>
              </a:ext>
            </a:extLst>
          </p:cNvPr>
          <p:cNvSpPr/>
          <p:nvPr/>
        </p:nvSpPr>
        <p:spPr>
          <a:xfrm>
            <a:off x="4029374" y="2335124"/>
            <a:ext cx="1188042" cy="352909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68D465D0-6893-4C5E-898A-ECF81DF5366B}"/>
              </a:ext>
            </a:extLst>
          </p:cNvPr>
          <p:cNvSpPr txBox="1"/>
          <p:nvPr/>
        </p:nvSpPr>
        <p:spPr>
          <a:xfrm>
            <a:off x="4013833" y="2350522"/>
            <a:ext cx="11649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ТЕХНИК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DD82EC3B-3750-4464-BBC4-2D01FDF6DE38}"/>
              </a:ext>
            </a:extLst>
          </p:cNvPr>
          <p:cNvSpPr txBox="1"/>
          <p:nvPr/>
        </p:nvSpPr>
        <p:spPr>
          <a:xfrm>
            <a:off x="4273944" y="2711294"/>
            <a:ext cx="8082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25-27лет</a:t>
            </a:r>
          </a:p>
        </p:txBody>
      </p:sp>
      <p:sp>
        <p:nvSpPr>
          <p:cNvPr id="135" name="Прямоугольник: скругленные углы 134">
            <a:extLst>
              <a:ext uri="{FF2B5EF4-FFF2-40B4-BE49-F238E27FC236}">
                <a16:creationId xmlns:a16="http://schemas.microsoft.com/office/drawing/2014/main" id="{EDD3BB37-140B-47BE-8C10-0F20EB544357}"/>
              </a:ext>
            </a:extLst>
          </p:cNvPr>
          <p:cNvSpPr/>
          <p:nvPr/>
        </p:nvSpPr>
        <p:spPr>
          <a:xfrm>
            <a:off x="4009194" y="3839997"/>
            <a:ext cx="1255865" cy="1091243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36" name="Прямоугольник: скругленные углы 135">
            <a:extLst>
              <a:ext uri="{FF2B5EF4-FFF2-40B4-BE49-F238E27FC236}">
                <a16:creationId xmlns:a16="http://schemas.microsoft.com/office/drawing/2014/main" id="{E7425BB0-F5CF-4A94-8B07-AB640819CE3D}"/>
              </a:ext>
            </a:extLst>
          </p:cNvPr>
          <p:cNvSpPr/>
          <p:nvPr/>
        </p:nvSpPr>
        <p:spPr>
          <a:xfrm>
            <a:off x="5429201" y="2221574"/>
            <a:ext cx="1232528" cy="495370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F78B9B18-5E92-4D69-8D02-CCCA0C6897AE}"/>
              </a:ext>
            </a:extLst>
          </p:cNvPr>
          <p:cNvSpPr txBox="1"/>
          <p:nvPr/>
        </p:nvSpPr>
        <p:spPr>
          <a:xfrm>
            <a:off x="5369432" y="2125867"/>
            <a:ext cx="14369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ИНЖЕНЕР-ТЕХНОЛОГ 1-3 РАЗРЯДА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1F6BFD0B-933E-4F19-93ED-1EE3C556DFC1}"/>
              </a:ext>
            </a:extLst>
          </p:cNvPr>
          <p:cNvSpPr txBox="1"/>
          <p:nvPr/>
        </p:nvSpPr>
        <p:spPr>
          <a:xfrm>
            <a:off x="6087916" y="2714796"/>
            <a:ext cx="91082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27-33года</a:t>
            </a:r>
          </a:p>
        </p:txBody>
      </p:sp>
      <p:sp>
        <p:nvSpPr>
          <p:cNvPr id="139" name="Прямоугольник: скругленные углы 138">
            <a:extLst>
              <a:ext uri="{FF2B5EF4-FFF2-40B4-BE49-F238E27FC236}">
                <a16:creationId xmlns:a16="http://schemas.microsoft.com/office/drawing/2014/main" id="{13AB8750-9E6F-4F84-8D9E-28F562D93EFB}"/>
              </a:ext>
            </a:extLst>
          </p:cNvPr>
          <p:cNvSpPr/>
          <p:nvPr/>
        </p:nvSpPr>
        <p:spPr>
          <a:xfrm>
            <a:off x="5461747" y="3846648"/>
            <a:ext cx="1188042" cy="119133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140" name="Прямоугольник: скругленные углы 139">
            <a:extLst>
              <a:ext uri="{FF2B5EF4-FFF2-40B4-BE49-F238E27FC236}">
                <a16:creationId xmlns:a16="http://schemas.microsoft.com/office/drawing/2014/main" id="{21ABBD49-E39B-4A7E-BD3E-B826B0906658}"/>
              </a:ext>
            </a:extLst>
          </p:cNvPr>
          <p:cNvSpPr/>
          <p:nvPr/>
        </p:nvSpPr>
        <p:spPr>
          <a:xfrm>
            <a:off x="6897815" y="2118590"/>
            <a:ext cx="1188042" cy="387055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C06D63A7-756A-4BB3-96DE-D9398C33D47E}"/>
              </a:ext>
            </a:extLst>
          </p:cNvPr>
          <p:cNvSpPr txBox="1"/>
          <p:nvPr/>
        </p:nvSpPr>
        <p:spPr>
          <a:xfrm>
            <a:off x="6928525" y="2049656"/>
            <a:ext cx="11773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НАЧАЛЬНИК ГРУППЫ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6C66FB78-98DE-4C1E-B338-B6B7CA5B6973}"/>
              </a:ext>
            </a:extLst>
          </p:cNvPr>
          <p:cNvSpPr txBox="1"/>
          <p:nvPr/>
        </p:nvSpPr>
        <p:spPr>
          <a:xfrm>
            <a:off x="7595430" y="2488950"/>
            <a:ext cx="8114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33-36лет</a:t>
            </a:r>
          </a:p>
        </p:txBody>
      </p:sp>
      <p:sp>
        <p:nvSpPr>
          <p:cNvPr id="143" name="Прямоугольник: скругленные углы 142">
            <a:extLst>
              <a:ext uri="{FF2B5EF4-FFF2-40B4-BE49-F238E27FC236}">
                <a16:creationId xmlns:a16="http://schemas.microsoft.com/office/drawing/2014/main" id="{EB1B5F4E-4C44-4A0A-B202-F399030DD566}"/>
              </a:ext>
            </a:extLst>
          </p:cNvPr>
          <p:cNvSpPr/>
          <p:nvPr/>
        </p:nvSpPr>
        <p:spPr>
          <a:xfrm>
            <a:off x="6843721" y="3634749"/>
            <a:ext cx="1188042" cy="1264912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4" name="Прямоугольник: скругленные углы 143">
            <a:extLst>
              <a:ext uri="{FF2B5EF4-FFF2-40B4-BE49-F238E27FC236}">
                <a16:creationId xmlns:a16="http://schemas.microsoft.com/office/drawing/2014/main" id="{8A74831A-FF48-411E-8FF5-9B4C3124309B}"/>
              </a:ext>
            </a:extLst>
          </p:cNvPr>
          <p:cNvSpPr/>
          <p:nvPr/>
        </p:nvSpPr>
        <p:spPr>
          <a:xfrm>
            <a:off x="8260458" y="2166586"/>
            <a:ext cx="1188042" cy="34626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87CE6DDB-42A1-435D-883D-220465010614}"/>
              </a:ext>
            </a:extLst>
          </p:cNvPr>
          <p:cNvSpPr txBox="1"/>
          <p:nvPr/>
        </p:nvSpPr>
        <p:spPr>
          <a:xfrm>
            <a:off x="8519869" y="2505645"/>
            <a:ext cx="81785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36-39лет</a:t>
            </a:r>
          </a:p>
        </p:txBody>
      </p:sp>
      <p:sp>
        <p:nvSpPr>
          <p:cNvPr id="147" name="Прямоугольник: скругленные углы 146">
            <a:extLst>
              <a:ext uri="{FF2B5EF4-FFF2-40B4-BE49-F238E27FC236}">
                <a16:creationId xmlns:a16="http://schemas.microsoft.com/office/drawing/2014/main" id="{DAD08407-04C7-4153-A716-6BA87ACA1512}"/>
              </a:ext>
            </a:extLst>
          </p:cNvPr>
          <p:cNvSpPr/>
          <p:nvPr/>
        </p:nvSpPr>
        <p:spPr>
          <a:xfrm>
            <a:off x="8194381" y="3668555"/>
            <a:ext cx="1196777" cy="1231106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D83ABBAD-29BA-4C1A-92C7-7CBCA439C62A}"/>
              </a:ext>
            </a:extLst>
          </p:cNvPr>
          <p:cNvSpPr txBox="1"/>
          <p:nvPr/>
        </p:nvSpPr>
        <p:spPr>
          <a:xfrm>
            <a:off x="66809" y="3756815"/>
            <a:ext cx="1265881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Обучение квалификации </a:t>
            </a:r>
          </a:p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«Техник-технолог»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5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–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15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</a:t>
            </a:r>
          </a:p>
          <a:p>
            <a:endParaRPr lang="ru-RU" sz="900" b="1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7A658785-F539-4554-9C06-3C2B5859CC80}"/>
              </a:ext>
            </a:extLst>
          </p:cNvPr>
          <p:cNvSpPr txBox="1"/>
          <p:nvPr/>
        </p:nvSpPr>
        <p:spPr>
          <a:xfrm>
            <a:off x="2711063" y="4072211"/>
            <a:ext cx="1340171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образование.</a:t>
            </a:r>
          </a:p>
          <a:p>
            <a:pPr algn="just"/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Аналитический склад ума. Умение принимать нестандартные решения.</a:t>
            </a:r>
          </a:p>
          <a:p>
            <a:pPr algn="just"/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от 5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 </a:t>
            </a:r>
          </a:p>
          <a:p>
            <a:pPr algn="just"/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  <a:p>
            <a:endParaRPr lang="ru-RU" sz="800" b="1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3520E9D2-12F3-4DDE-93E3-0D3A66D9E733}"/>
              </a:ext>
            </a:extLst>
          </p:cNvPr>
          <p:cNvSpPr txBox="1"/>
          <p:nvPr/>
        </p:nvSpPr>
        <p:spPr>
          <a:xfrm>
            <a:off x="4002711" y="3974349"/>
            <a:ext cx="1401265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образование. </a:t>
            </a:r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Обеспечение соответствия разрабатываемых проектов 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от 8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2F74624F-2F17-4CAD-9079-59ADF47C3A25}"/>
              </a:ext>
            </a:extLst>
          </p:cNvPr>
          <p:cNvSpPr txBox="1"/>
          <p:nvPr/>
        </p:nvSpPr>
        <p:spPr>
          <a:xfrm flipH="1">
            <a:off x="5461851" y="3871028"/>
            <a:ext cx="1326670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образование.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Разработка и внедрение технологических процессов 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от 90 000 ₽ 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1BFA2454-F48F-490A-A6A6-160BD177339A}"/>
              </a:ext>
            </a:extLst>
          </p:cNvPr>
          <p:cNvSpPr txBox="1"/>
          <p:nvPr/>
        </p:nvSpPr>
        <p:spPr>
          <a:xfrm>
            <a:off x="8202178" y="3756733"/>
            <a:ext cx="1361335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образование.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Опыт работы на нижестоящей должности не менее 3 лет.</a:t>
            </a:r>
            <a:b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</a:b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 от 120 000 ₽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BCC1EB7E-F21C-49FD-90E7-32C79D6420F9}"/>
              </a:ext>
            </a:extLst>
          </p:cNvPr>
          <p:cNvSpPr txBox="1"/>
          <p:nvPr/>
        </p:nvSpPr>
        <p:spPr>
          <a:xfrm>
            <a:off x="1281773" y="3861471"/>
            <a:ext cx="1405637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Среднее профессиональное образование. </a:t>
            </a:r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Физико-механические испытания материалов с выполнением работ по обработке и обобщению результатов.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от 40 000 ₽ 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B5BCD9A-0130-494B-A2BE-5C9A71DE060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631" r="26648" b="11431"/>
          <a:stretch/>
        </p:blipFill>
        <p:spPr>
          <a:xfrm>
            <a:off x="1366383" y="2961802"/>
            <a:ext cx="698440" cy="893304"/>
          </a:xfrm>
          <a:prstGeom prst="rect">
            <a:avLst/>
          </a:prstGeom>
        </p:spPr>
      </p:pic>
      <p:sp>
        <p:nvSpPr>
          <p:cNvPr id="126" name="TextBox 125">
            <a:extLst>
              <a:ext uri="{FF2B5EF4-FFF2-40B4-BE49-F238E27FC236}">
                <a16:creationId xmlns:a16="http://schemas.microsoft.com/office/drawing/2014/main" id="{1C7B0F32-5A31-4CF0-9753-82230F0317D0}"/>
              </a:ext>
            </a:extLst>
          </p:cNvPr>
          <p:cNvSpPr txBox="1"/>
          <p:nvPr/>
        </p:nvSpPr>
        <p:spPr>
          <a:xfrm>
            <a:off x="1894961" y="2984460"/>
            <a:ext cx="93577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20-22года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2781423-1286-44C4-92FD-1AF2B2E1905F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7869" r="70825"/>
                    </a14:imgEffect>
                  </a14:imgLayer>
                </a14:imgProps>
              </a:ext>
            </a:extLst>
          </a:blip>
          <a:srcRect l="-1" r="21305"/>
          <a:stretch/>
        </p:blipFill>
        <p:spPr>
          <a:xfrm>
            <a:off x="4116131" y="2750636"/>
            <a:ext cx="1199677" cy="1262520"/>
          </a:xfrm>
          <a:prstGeom prst="ellipse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4B65FB90-1628-488B-AC06-EB566D759553}"/>
              </a:ext>
            </a:extLst>
          </p:cNvPr>
          <p:cNvSpPr txBox="1"/>
          <p:nvPr/>
        </p:nvSpPr>
        <p:spPr>
          <a:xfrm flipH="1">
            <a:off x="6850284" y="3756733"/>
            <a:ext cx="1308092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образование.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Осуществление руководства бригадой (группой) работников.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от 100 000 ₽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63773E2-5BB2-4BE0-AF4C-59BF328184E6}"/>
              </a:ext>
            </a:extLst>
          </p:cNvPr>
          <p:cNvSpPr txBox="1"/>
          <p:nvPr/>
        </p:nvSpPr>
        <p:spPr>
          <a:xfrm>
            <a:off x="8268176" y="2124708"/>
            <a:ext cx="12449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НАЧАЛЬНИК ОТДЕЛА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8C37C721-CA47-43E5-A7BF-0D75913402C5}"/>
              </a:ext>
            </a:extLst>
          </p:cNvPr>
          <p:cNvSpPr txBox="1"/>
          <p:nvPr/>
        </p:nvSpPr>
        <p:spPr>
          <a:xfrm>
            <a:off x="9520041" y="2090272"/>
            <a:ext cx="13687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ГЛАВНЫЙ СПЕЦИАЛИСТ</a:t>
            </a:r>
          </a:p>
        </p:txBody>
      </p:sp>
      <p:sp>
        <p:nvSpPr>
          <p:cNvPr id="81" name="Прямоугольник: скругленные углы 80">
            <a:extLst>
              <a:ext uri="{FF2B5EF4-FFF2-40B4-BE49-F238E27FC236}">
                <a16:creationId xmlns:a16="http://schemas.microsoft.com/office/drawing/2014/main" id="{6EA8005A-FD0E-462F-8BD1-2D6D6B43785A}"/>
              </a:ext>
            </a:extLst>
          </p:cNvPr>
          <p:cNvSpPr/>
          <p:nvPr/>
        </p:nvSpPr>
        <p:spPr>
          <a:xfrm>
            <a:off x="9483104" y="3704434"/>
            <a:ext cx="1188042" cy="1409390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8535D30-5E61-4377-BF92-6E52C3644F9E}"/>
              </a:ext>
            </a:extLst>
          </p:cNvPr>
          <p:cNvSpPr txBox="1"/>
          <p:nvPr/>
        </p:nvSpPr>
        <p:spPr>
          <a:xfrm>
            <a:off x="9449100" y="3696653"/>
            <a:ext cx="144858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образование.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Обеспечение высокого качества работы и оптимизации бизнес-процессов на предприятии.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Организаторские способности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 от 150 000 ₽ 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80039B5-D1C0-4CB8-A7FF-6224C2F40CEC}"/>
              </a:ext>
            </a:extLst>
          </p:cNvPr>
          <p:cNvSpPr txBox="1"/>
          <p:nvPr/>
        </p:nvSpPr>
        <p:spPr>
          <a:xfrm>
            <a:off x="9760597" y="2449328"/>
            <a:ext cx="9268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39-42года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605A588-35F0-4172-AA11-016BF468BD0C}"/>
              </a:ext>
            </a:extLst>
          </p:cNvPr>
          <p:cNvSpPr txBox="1"/>
          <p:nvPr/>
        </p:nvSpPr>
        <p:spPr>
          <a:xfrm>
            <a:off x="10959867" y="1956410"/>
            <a:ext cx="11773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ГЛАВНЫЙ ИНЖЕНЕР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D976E8B8-1A3F-477B-894C-BE8C98FBBD73}"/>
              </a:ext>
            </a:extLst>
          </p:cNvPr>
          <p:cNvSpPr txBox="1"/>
          <p:nvPr/>
        </p:nvSpPr>
        <p:spPr>
          <a:xfrm>
            <a:off x="11227140" y="2325077"/>
            <a:ext cx="7056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42года</a:t>
            </a:r>
          </a:p>
        </p:txBody>
      </p:sp>
      <p:sp>
        <p:nvSpPr>
          <p:cNvPr id="87" name="Прямоугольник: скругленные углы 86">
            <a:extLst>
              <a:ext uri="{FF2B5EF4-FFF2-40B4-BE49-F238E27FC236}">
                <a16:creationId xmlns:a16="http://schemas.microsoft.com/office/drawing/2014/main" id="{2EA92206-CB9A-40BA-A970-5C939795D554}"/>
              </a:ext>
            </a:extLst>
          </p:cNvPr>
          <p:cNvSpPr/>
          <p:nvPr/>
        </p:nvSpPr>
        <p:spPr>
          <a:xfrm>
            <a:off x="10790259" y="3557604"/>
            <a:ext cx="1312110" cy="1471981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latin typeface="Montserrat" panose="00000500000000000000" pitchFamily="2" charset="-52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7FE1325-C202-4B67-9F74-FCCF5B4C3E17}"/>
              </a:ext>
            </a:extLst>
          </p:cNvPr>
          <p:cNvSpPr txBox="1"/>
          <p:nvPr/>
        </p:nvSpPr>
        <p:spPr>
          <a:xfrm>
            <a:off x="10786687" y="3529948"/>
            <a:ext cx="1469704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образование.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О</a:t>
            </a:r>
            <a:r>
              <a:rPr lang="ru-RU" sz="800" i="0" dirty="0">
                <a:solidFill>
                  <a:schemeClr val="bg2">
                    <a:lumMod val="50000"/>
                  </a:schemeClr>
                </a:solidFill>
                <a:effectLst/>
                <a:latin typeface="Montserrat" panose="00000500000000000000" pitchFamily="2" charset="-52"/>
              </a:rPr>
              <a:t>тветственность за функцию технической поддержки работы предприятия</a:t>
            </a:r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Организаторские способности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Профессионально -личностные качества 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 от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80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</a:t>
            </a:r>
            <a:r>
              <a:rPr lang="ru-RU" sz="900" b="1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000 ₽</a:t>
            </a:r>
            <a:endParaRPr lang="ru-RU" sz="900" b="1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3D525B05-A4F7-4F52-AAF4-79682486618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845669" y="2875159"/>
            <a:ext cx="450787" cy="97155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2F25E0DC-AC82-4A74-AD69-D3048A99A39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6047" y="2873098"/>
            <a:ext cx="600317" cy="846349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3010F61D-38BF-4463-9A56-CFD52A204A1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3750" l="10000" r="90000">
                        <a14:foregroundMark x1="38750" y1="63125" x2="38750" y2="63125"/>
                        <a14:foregroundMark x1="38750" y1="67188" x2="24063" y2="89688"/>
                        <a14:foregroundMark x1="77500" y1="75000" x2="77500" y2="75000"/>
                        <a14:foregroundMark x1="64063" y1="76563" x2="64063" y2="76563"/>
                        <a14:foregroundMark x1="76250" y1="84375" x2="76250" y2="84375"/>
                        <a14:foregroundMark x1="81563" y1="64375" x2="81563" y2="64375"/>
                        <a14:foregroundMark x1="62813" y1="72500" x2="62813" y2="72500"/>
                        <a14:foregroundMark x1="33438" y1="73750" x2="33438" y2="73750"/>
                        <a14:foregroundMark x1="24063" y1="80313" x2="24063" y2="80313"/>
                        <a14:foregroundMark x1="73438" y1="67188" x2="73438" y2="67188"/>
                        <a14:foregroundMark x1="73438" y1="64375" x2="73438" y2="64375"/>
                        <a14:foregroundMark x1="70938" y1="60313" x2="70938" y2="60313"/>
                        <a14:foregroundMark x1="18750" y1="84375" x2="18750" y2="84375"/>
                        <a14:foregroundMark x1="32188" y1="87188" x2="32188" y2="87188"/>
                        <a14:foregroundMark x1="40000" y1="81875" x2="40000" y2="81875"/>
                        <a14:foregroundMark x1="49375" y1="63125" x2="49375" y2="63125"/>
                        <a14:foregroundMark x1="53438" y1="56563" x2="53438" y2="56563"/>
                        <a14:foregroundMark x1="69375" y1="41875" x2="69375" y2="41875"/>
                        <a14:foregroundMark x1="57500" y1="84375" x2="57500" y2="84375"/>
                        <a14:foregroundMark x1="53438" y1="76563" x2="53438" y2="76563"/>
                        <a14:foregroundMark x1="48125" y1="72500" x2="48125" y2="72500"/>
                        <a14:foregroundMark x1="40000" y1="69688" x2="40000" y2="69688"/>
                        <a14:foregroundMark x1="32188" y1="68438" x2="32188" y2="68438"/>
                        <a14:foregroundMark x1="18750" y1="73750" x2="18750" y2="73750"/>
                        <a14:foregroundMark x1="24063" y1="89688" x2="24063" y2="89688"/>
                        <a14:foregroundMark x1="24063" y1="93750" x2="24063" y2="93750"/>
                        <a14:foregroundMark x1="17500" y1="91250" x2="17500" y2="91250"/>
                        <a14:foregroundMark x1="13438" y1="85938" x2="13438" y2="85938"/>
                        <a14:foregroundMark x1="20000" y1="77813" x2="20000" y2="77813"/>
                        <a14:foregroundMark x1="24063" y1="69688" x2="24063" y2="69688"/>
                        <a14:foregroundMark x1="34688" y1="64375" x2="34688" y2="64375"/>
                        <a14:foregroundMark x1="42813" y1="56563" x2="42813" y2="56563"/>
                        <a14:foregroundMark x1="60000" y1="52500" x2="60000" y2="52500"/>
                        <a14:foregroundMark x1="72188" y1="53750" x2="72188" y2="53750"/>
                        <a14:foregroundMark x1="58750" y1="61875" x2="58750" y2="61875"/>
                        <a14:foregroundMark x1="58750" y1="64375" x2="58750" y2="64375"/>
                        <a14:foregroundMark x1="80000" y1="35000" x2="80000" y2="35000"/>
                        <a14:foregroundMark x1="73438" y1="28438" x2="73438" y2="28438"/>
                        <a14:foregroundMark x1="66875" y1="44375" x2="66875" y2="44375"/>
                        <a14:foregroundMark x1="78750" y1="47188" x2="78750" y2="47188"/>
                        <a14:foregroundMark x1="78750" y1="35000" x2="78750" y2="35000"/>
                        <a14:foregroundMark x1="81563" y1="29688" x2="81563" y2="29688"/>
                        <a14:foregroundMark x1="85625" y1="30938" x2="85625" y2="30938"/>
                        <a14:foregroundMark x1="86875" y1="39063" x2="86875" y2="39063"/>
                        <a14:foregroundMark x1="86875" y1="57813" x2="86875" y2="57813"/>
                        <a14:foregroundMark x1="80000" y1="52500" x2="80000" y2="52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80155" y="3075167"/>
            <a:ext cx="1111996" cy="1111996"/>
          </a:xfrm>
          <a:prstGeom prst="rect">
            <a:avLst/>
          </a:prstGeom>
        </p:spPr>
      </p:pic>
      <p:grpSp>
        <p:nvGrpSpPr>
          <p:cNvPr id="92" name="Группа 91">
            <a:extLst>
              <a:ext uri="{FF2B5EF4-FFF2-40B4-BE49-F238E27FC236}">
                <a16:creationId xmlns:a16="http://schemas.microsoft.com/office/drawing/2014/main" id="{CE8628C0-42D8-48DB-9E5B-8DCDC0BE7174}"/>
              </a:ext>
            </a:extLst>
          </p:cNvPr>
          <p:cNvGrpSpPr/>
          <p:nvPr/>
        </p:nvGrpSpPr>
        <p:grpSpPr>
          <a:xfrm>
            <a:off x="8423057" y="28852"/>
            <a:ext cx="3643938" cy="1190827"/>
            <a:chOff x="8400417" y="-1359"/>
            <a:chExt cx="3643938" cy="1190827"/>
          </a:xfrm>
        </p:grpSpPr>
        <p:pic>
          <p:nvPicPr>
            <p:cNvPr id="93" name="Рисунок 92">
              <a:extLst>
                <a:ext uri="{FF2B5EF4-FFF2-40B4-BE49-F238E27FC236}">
                  <a16:creationId xmlns:a16="http://schemas.microsoft.com/office/drawing/2014/main" id="{5E7CDDEA-218D-411E-A6D4-475CBB835D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60" t="21532" r="19790" b="19044"/>
            <a:stretch/>
          </p:blipFill>
          <p:spPr>
            <a:xfrm>
              <a:off x="9724843" y="-1359"/>
              <a:ext cx="1193341" cy="1190827"/>
            </a:xfrm>
            <a:prstGeom prst="rect">
              <a:avLst/>
            </a:prstGeom>
          </p:spPr>
        </p:pic>
        <p:pic>
          <p:nvPicPr>
            <p:cNvPr id="94" name="Picture 2">
              <a:extLst>
                <a:ext uri="{FF2B5EF4-FFF2-40B4-BE49-F238E27FC236}">
                  <a16:creationId xmlns:a16="http://schemas.microsoft.com/office/drawing/2014/main" id="{BDB3D978-A1EA-4D29-8793-5AA83B07D3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47770" y="2972"/>
              <a:ext cx="1096585" cy="1109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5" name="Рисунок 94">
              <a:extLst>
                <a:ext uri="{FF2B5EF4-FFF2-40B4-BE49-F238E27FC236}">
                  <a16:creationId xmlns:a16="http://schemas.microsoft.com/office/drawing/2014/main" id="{DDE748B2-9FFA-4BB6-8B13-57546768C1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8400417" y="14546"/>
              <a:ext cx="1175673" cy="1171081"/>
            </a:xfrm>
            <a:prstGeom prst="rect">
              <a:avLst/>
            </a:prstGeom>
          </p:spPr>
        </p:pic>
      </p:grp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80EFB058-D03B-42E4-A9AE-3B9541F11A26}"/>
              </a:ext>
            </a:extLst>
          </p:cNvPr>
          <p:cNvSpPr/>
          <p:nvPr/>
        </p:nvSpPr>
        <p:spPr>
          <a:xfrm>
            <a:off x="892298" y="5405045"/>
            <a:ext cx="516038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Меры поддержки от </a:t>
            </a:r>
            <a:r>
              <a:rPr lang="ru-RU" sz="1100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опорного</a:t>
            </a:r>
            <a:r>
              <a:rPr lang="ru-RU" sz="1400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работодателя</a:t>
            </a:r>
            <a:r>
              <a:rPr lang="ru-RU" sz="1400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 ООО «НМЗ»</a:t>
            </a:r>
          </a:p>
        </p:txBody>
      </p:sp>
      <p:sp>
        <p:nvSpPr>
          <p:cNvPr id="96" name="Прямоугольник 95">
            <a:extLst>
              <a:ext uri="{FF2B5EF4-FFF2-40B4-BE49-F238E27FC236}">
                <a16:creationId xmlns:a16="http://schemas.microsoft.com/office/drawing/2014/main" id="{898A2E0E-F6CC-45EE-BE9C-B9BF2465CA80}"/>
              </a:ext>
            </a:extLst>
          </p:cNvPr>
          <p:cNvSpPr/>
          <p:nvPr/>
        </p:nvSpPr>
        <p:spPr>
          <a:xfrm>
            <a:off x="-18469" y="5608645"/>
            <a:ext cx="172205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100" dirty="0">
                <a:latin typeface="Montserrat" panose="00000500000000000000" pitchFamily="2" charset="-52"/>
                <a:cs typeface="Times New Roman" panose="02020603050405020304" pitchFamily="18" charset="0"/>
              </a:rPr>
              <a:t>Стабильная З/П</a:t>
            </a:r>
          </a:p>
        </p:txBody>
      </p:sp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id="{A16B33F8-0392-43FD-ACA4-ABC93A6BE827}"/>
              </a:ext>
            </a:extLst>
          </p:cNvPr>
          <p:cNvSpPr/>
          <p:nvPr/>
        </p:nvSpPr>
        <p:spPr>
          <a:xfrm>
            <a:off x="-17505" y="5807025"/>
            <a:ext cx="233936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100" dirty="0">
                <a:latin typeface="Montserrat" panose="00000500000000000000" pitchFamily="2" charset="-52"/>
                <a:cs typeface="Times New Roman" panose="02020603050405020304" pitchFamily="18" charset="0"/>
              </a:rPr>
              <a:t>Расширенный социальный пакет</a:t>
            </a:r>
          </a:p>
        </p:txBody>
      </p:sp>
      <p:sp>
        <p:nvSpPr>
          <p:cNvPr id="98" name="Прямоугольник 97">
            <a:extLst>
              <a:ext uri="{FF2B5EF4-FFF2-40B4-BE49-F238E27FC236}">
                <a16:creationId xmlns:a16="http://schemas.microsoft.com/office/drawing/2014/main" id="{80783203-2BAC-4B53-8536-EDBF0A8F77E8}"/>
              </a:ext>
            </a:extLst>
          </p:cNvPr>
          <p:cNvSpPr/>
          <p:nvPr/>
        </p:nvSpPr>
        <p:spPr>
          <a:xfrm>
            <a:off x="-38779" y="6376609"/>
            <a:ext cx="472244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100" dirty="0">
                <a:latin typeface="Montserrat" panose="00000500000000000000" pitchFamily="2" charset="-52"/>
                <a:cs typeface="Times New Roman" panose="02020603050405020304" pitchFamily="18" charset="0"/>
              </a:rPr>
              <a:t>Дополнительное обучение за счет средств работодателя </a:t>
            </a:r>
          </a:p>
        </p:txBody>
      </p:sp>
      <p:sp>
        <p:nvSpPr>
          <p:cNvPr id="99" name="Прямоугольник 98">
            <a:extLst>
              <a:ext uri="{FF2B5EF4-FFF2-40B4-BE49-F238E27FC236}">
                <a16:creationId xmlns:a16="http://schemas.microsoft.com/office/drawing/2014/main" id="{EECDA043-9F49-41F5-AEDA-A23BBF5DE989}"/>
              </a:ext>
            </a:extLst>
          </p:cNvPr>
          <p:cNvSpPr/>
          <p:nvPr/>
        </p:nvSpPr>
        <p:spPr>
          <a:xfrm>
            <a:off x="2623255" y="5694933"/>
            <a:ext cx="438613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100" dirty="0">
                <a:latin typeface="Montserrat" panose="00000500000000000000" pitchFamily="2" charset="-52"/>
                <a:cs typeface="Times New Roman" panose="02020603050405020304" pitchFamily="18" charset="0"/>
              </a:rPr>
              <a:t>Материальное стимулирование в период обучения</a:t>
            </a:r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E53DB0F9-9DE2-42AC-B7B8-8B0D4FCD1E51}"/>
              </a:ext>
            </a:extLst>
          </p:cNvPr>
          <p:cNvSpPr/>
          <p:nvPr/>
        </p:nvSpPr>
        <p:spPr>
          <a:xfrm>
            <a:off x="-49876" y="6174682"/>
            <a:ext cx="319029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100" dirty="0">
                <a:latin typeface="Montserrat" panose="00000500000000000000" pitchFamily="2" charset="-52"/>
                <a:cs typeface="Times New Roman" panose="02020603050405020304" pitchFamily="18" charset="0"/>
              </a:rPr>
              <a:t>Корпоративные мероприятия </a:t>
            </a:r>
          </a:p>
        </p:txBody>
      </p:sp>
      <p:sp>
        <p:nvSpPr>
          <p:cNvPr id="101" name="Прямоугольник 100">
            <a:extLst>
              <a:ext uri="{FF2B5EF4-FFF2-40B4-BE49-F238E27FC236}">
                <a16:creationId xmlns:a16="http://schemas.microsoft.com/office/drawing/2014/main" id="{4A77034C-57EA-4286-9050-A5FE1875925C}"/>
              </a:ext>
            </a:extLst>
          </p:cNvPr>
          <p:cNvSpPr/>
          <p:nvPr/>
        </p:nvSpPr>
        <p:spPr>
          <a:xfrm>
            <a:off x="2614381" y="5897289"/>
            <a:ext cx="39386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Льготные путевки для сотрудников/детей сотрудников</a:t>
            </a:r>
          </a:p>
        </p:txBody>
      </p:sp>
      <p:sp>
        <p:nvSpPr>
          <p:cNvPr id="117" name="Прямоугольник 116">
            <a:extLst>
              <a:ext uri="{FF2B5EF4-FFF2-40B4-BE49-F238E27FC236}">
                <a16:creationId xmlns:a16="http://schemas.microsoft.com/office/drawing/2014/main" id="{567D8877-D000-4884-94D4-A44355357398}"/>
              </a:ext>
            </a:extLst>
          </p:cNvPr>
          <p:cNvSpPr/>
          <p:nvPr/>
        </p:nvSpPr>
        <p:spPr>
          <a:xfrm>
            <a:off x="8379648" y="5062949"/>
            <a:ext cx="32736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200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Меры поддержки в развитии карьеры</a:t>
            </a:r>
          </a:p>
        </p:txBody>
      </p:sp>
      <p:sp>
        <p:nvSpPr>
          <p:cNvPr id="118" name="Прямоугольник 117">
            <a:extLst>
              <a:ext uri="{FF2B5EF4-FFF2-40B4-BE49-F238E27FC236}">
                <a16:creationId xmlns:a16="http://schemas.microsoft.com/office/drawing/2014/main" id="{5906B70B-9030-4282-AB36-7C270B4E2D84}"/>
              </a:ext>
            </a:extLst>
          </p:cNvPr>
          <p:cNvSpPr/>
          <p:nvPr/>
        </p:nvSpPr>
        <p:spPr>
          <a:xfrm>
            <a:off x="6899582" y="5401584"/>
            <a:ext cx="313192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050" dirty="0">
                <a:latin typeface="Montserrat" panose="00000500000000000000" pitchFamily="2" charset="-52"/>
                <a:cs typeface="Times New Roman" panose="02020603050405020304" pitchFamily="18" charset="0"/>
              </a:rPr>
              <a:t>Разнообразная студенческая жизнь</a:t>
            </a:r>
          </a:p>
        </p:txBody>
      </p:sp>
      <p:sp>
        <p:nvSpPr>
          <p:cNvPr id="119" name="Прямоугольник 118">
            <a:extLst>
              <a:ext uri="{FF2B5EF4-FFF2-40B4-BE49-F238E27FC236}">
                <a16:creationId xmlns:a16="http://schemas.microsoft.com/office/drawing/2014/main" id="{58034033-F134-4334-9270-0C7C0CAC4465}"/>
              </a:ext>
            </a:extLst>
          </p:cNvPr>
          <p:cNvSpPr/>
          <p:nvPr/>
        </p:nvSpPr>
        <p:spPr>
          <a:xfrm>
            <a:off x="6890222" y="5660458"/>
            <a:ext cx="350053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050" dirty="0">
                <a:latin typeface="Montserrat" panose="00000500000000000000" pitchFamily="2" charset="-52"/>
                <a:cs typeface="Times New Roman" panose="02020603050405020304" pitchFamily="18" charset="0"/>
              </a:rPr>
              <a:t>Участие в чемпионатном движении «Профессионалы»</a:t>
            </a:r>
          </a:p>
        </p:txBody>
      </p:sp>
      <p:sp>
        <p:nvSpPr>
          <p:cNvPr id="120" name="Прямоугольник 119">
            <a:extLst>
              <a:ext uri="{FF2B5EF4-FFF2-40B4-BE49-F238E27FC236}">
                <a16:creationId xmlns:a16="http://schemas.microsoft.com/office/drawing/2014/main" id="{6B74DD80-DEEA-4D67-B892-C205E04E9720}"/>
              </a:ext>
            </a:extLst>
          </p:cNvPr>
          <p:cNvSpPr/>
          <p:nvPr/>
        </p:nvSpPr>
        <p:spPr>
          <a:xfrm>
            <a:off x="6883739" y="6057180"/>
            <a:ext cx="3010163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050" dirty="0">
                <a:latin typeface="Montserrat" panose="00000500000000000000" pitchFamily="2" charset="-52"/>
                <a:cs typeface="Times New Roman" panose="02020603050405020304" pitchFamily="18" charset="0"/>
              </a:rPr>
              <a:t>Прохождение оплачиваемых производственных практик в ООО «НМЗ»</a:t>
            </a:r>
          </a:p>
        </p:txBody>
      </p:sp>
      <p:sp>
        <p:nvSpPr>
          <p:cNvPr id="121" name="Прямоугольник 120">
            <a:extLst>
              <a:ext uri="{FF2B5EF4-FFF2-40B4-BE49-F238E27FC236}">
                <a16:creationId xmlns:a16="http://schemas.microsoft.com/office/drawing/2014/main" id="{CB9F7581-9F5F-4E81-8B39-449BDE7EE44E}"/>
              </a:ext>
            </a:extLst>
          </p:cNvPr>
          <p:cNvSpPr/>
          <p:nvPr/>
        </p:nvSpPr>
        <p:spPr>
          <a:xfrm>
            <a:off x="9900385" y="5425277"/>
            <a:ext cx="267533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050" dirty="0">
                <a:latin typeface="Montserrat" panose="00000500000000000000" pitchFamily="2" charset="-52"/>
                <a:cs typeface="Times New Roman" panose="02020603050405020304" pitchFamily="18" charset="0"/>
              </a:rPr>
              <a:t>Заключение договора на целевое обучение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6F5AA198-721D-460E-92F4-49BDC57B025D}"/>
              </a:ext>
            </a:extLst>
          </p:cNvPr>
          <p:cNvSpPr txBox="1"/>
          <p:nvPr/>
        </p:nvSpPr>
        <p:spPr>
          <a:xfrm>
            <a:off x="10882341" y="6271211"/>
            <a:ext cx="150058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solidFill>
                  <a:srgbClr val="DA7849"/>
                </a:solidFill>
                <a:latin typeface="Montserrat" panose="00000500000000000000" pitchFamily="2" charset="-52"/>
              </a:rPr>
              <a:t>ТЫ В</a:t>
            </a:r>
          </a:p>
          <a:p>
            <a:pPr algn="ctr"/>
            <a:r>
              <a:rPr lang="ru-RU" sz="1100" dirty="0">
                <a:solidFill>
                  <a:srgbClr val="DA7849"/>
                </a:solidFill>
                <a:latin typeface="Montserrat" panose="00000500000000000000" pitchFamily="2" charset="-52"/>
              </a:rPr>
              <a:t>ХОРОШЕЙ </a:t>
            </a:r>
          </a:p>
          <a:p>
            <a:pPr algn="ctr"/>
            <a:r>
              <a:rPr lang="ru-RU" sz="1100" dirty="0">
                <a:solidFill>
                  <a:srgbClr val="DA7849"/>
                </a:solidFill>
                <a:latin typeface="Montserrat" panose="00000500000000000000" pitchFamily="2" charset="-52"/>
              </a:rPr>
              <a:t>КОМПАНИИ!</a:t>
            </a:r>
          </a:p>
        </p:txBody>
      </p:sp>
      <p:sp>
        <p:nvSpPr>
          <p:cNvPr id="155" name="Прямоугольник 154">
            <a:extLst>
              <a:ext uri="{FF2B5EF4-FFF2-40B4-BE49-F238E27FC236}">
                <a16:creationId xmlns:a16="http://schemas.microsoft.com/office/drawing/2014/main" id="{FC3E145D-8995-4FC0-A413-CE6F907BEFC9}"/>
              </a:ext>
            </a:extLst>
          </p:cNvPr>
          <p:cNvSpPr/>
          <p:nvPr/>
        </p:nvSpPr>
        <p:spPr>
          <a:xfrm>
            <a:off x="9881870" y="5827131"/>
            <a:ext cx="257891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050" dirty="0">
                <a:latin typeface="Montserrat" panose="00000500000000000000" pitchFamily="2" charset="-52"/>
                <a:cs typeface="Times New Roman" panose="02020603050405020304" pitchFamily="18" charset="0"/>
              </a:rPr>
              <a:t>Участие в корпоративных конкурсах профессионального мастерства</a:t>
            </a:r>
          </a:p>
        </p:txBody>
      </p:sp>
      <p:grpSp>
        <p:nvGrpSpPr>
          <p:cNvPr id="102" name="Группа 101">
            <a:extLst>
              <a:ext uri="{FF2B5EF4-FFF2-40B4-BE49-F238E27FC236}">
                <a16:creationId xmlns:a16="http://schemas.microsoft.com/office/drawing/2014/main" id="{33CD1002-602E-4F91-B5AF-823C731B57E6}"/>
              </a:ext>
            </a:extLst>
          </p:cNvPr>
          <p:cNvGrpSpPr/>
          <p:nvPr/>
        </p:nvGrpSpPr>
        <p:grpSpPr>
          <a:xfrm>
            <a:off x="9596086" y="1311900"/>
            <a:ext cx="2209512" cy="463289"/>
            <a:chOff x="9823651" y="820087"/>
            <a:chExt cx="2209512" cy="463289"/>
          </a:xfrm>
        </p:grpSpPr>
        <p:sp>
          <p:nvSpPr>
            <p:cNvPr id="103" name="Прямоугольник: скругленные углы 102">
              <a:extLst>
                <a:ext uri="{FF2B5EF4-FFF2-40B4-BE49-F238E27FC236}">
                  <a16:creationId xmlns:a16="http://schemas.microsoft.com/office/drawing/2014/main" id="{667693B7-B289-4D99-B5E0-C97A617A4994}"/>
                </a:ext>
              </a:extLst>
            </p:cNvPr>
            <p:cNvSpPr/>
            <p:nvPr/>
          </p:nvSpPr>
          <p:spPr>
            <a:xfrm>
              <a:off x="9823651" y="820087"/>
              <a:ext cx="2209512" cy="463289"/>
            </a:xfrm>
            <a:prstGeom prst="roundRect">
              <a:avLst/>
            </a:prstGeom>
            <a:solidFill>
              <a:srgbClr val="002C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Montserrat" panose="00000500000000000000" pitchFamily="2" charset="-52"/>
              </a:endParaRPr>
            </a:p>
          </p:txBody>
        </p:sp>
        <p:pic>
          <p:nvPicPr>
            <p:cNvPr id="104" name="Picture 2">
              <a:extLst>
                <a:ext uri="{FF2B5EF4-FFF2-40B4-BE49-F238E27FC236}">
                  <a16:creationId xmlns:a16="http://schemas.microsoft.com/office/drawing/2014/main" id="{365219B1-68D5-4734-BA74-5FC6A05D40E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53" t="29244" r="10212" b="34275"/>
            <a:stretch/>
          </p:blipFill>
          <p:spPr bwMode="auto">
            <a:xfrm>
              <a:off x="9935701" y="820088"/>
              <a:ext cx="1998983" cy="4632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5" name="Рисунок 104">
            <a:extLst>
              <a:ext uri="{FF2B5EF4-FFF2-40B4-BE49-F238E27FC236}">
                <a16:creationId xmlns:a16="http://schemas.microsoft.com/office/drawing/2014/main" id="{9AD829F3-62AA-45B9-9255-D7EB436E92D8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604114" y="1220828"/>
            <a:ext cx="835952" cy="701060"/>
          </a:xfrm>
          <a:prstGeom prst="rect">
            <a:avLst/>
          </a:prstGeom>
        </p:spPr>
      </p:pic>
      <p:pic>
        <p:nvPicPr>
          <p:cNvPr id="106" name="Picture 8">
            <a:extLst>
              <a:ext uri="{FF2B5EF4-FFF2-40B4-BE49-F238E27FC236}">
                <a16:creationId xmlns:a16="http://schemas.microsoft.com/office/drawing/2014/main" id="{EB2E375C-9AB0-4486-9BF2-33AF6D2622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9" t="6827" r="5391" b="6924"/>
          <a:stretch/>
        </p:blipFill>
        <p:spPr bwMode="auto">
          <a:xfrm>
            <a:off x="142611" y="4649490"/>
            <a:ext cx="861989" cy="843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" name="TextBox 106">
            <a:extLst>
              <a:ext uri="{FF2B5EF4-FFF2-40B4-BE49-F238E27FC236}">
                <a16:creationId xmlns:a16="http://schemas.microsoft.com/office/drawing/2014/main" id="{CE45DBCD-CDA7-4D12-8468-593B6E9FC0FE}"/>
              </a:ext>
            </a:extLst>
          </p:cNvPr>
          <p:cNvSpPr txBox="1"/>
          <p:nvPr/>
        </p:nvSpPr>
        <p:spPr>
          <a:xfrm>
            <a:off x="-38544" y="4387618"/>
            <a:ext cx="122110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DA7849"/>
                </a:solidFill>
                <a:latin typeface="Montserrat" panose="00000500000000000000" pitchFamily="2" charset="-52"/>
              </a:rPr>
              <a:t>Контакты</a:t>
            </a:r>
            <a:endParaRPr lang="ru-RU" sz="1200" b="1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09235435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344</Words>
  <Application>Microsoft Office PowerPoint</Application>
  <PresentationFormat>Широкоэкранный</PresentationFormat>
  <Paragraphs>72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Montserrat</vt:lpstr>
      <vt:lpstr>Wingdings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Тамара Шигалёва</dc:creator>
  <cp:lastModifiedBy>Тамара Шигалёва</cp:lastModifiedBy>
  <cp:revision>2</cp:revision>
  <dcterms:created xsi:type="dcterms:W3CDTF">2024-03-20T10:57:55Z</dcterms:created>
  <dcterms:modified xsi:type="dcterms:W3CDTF">2025-06-24T06:05:11Z</dcterms:modified>
</cp:coreProperties>
</file>